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embeddedFontLst>
    <p:embeddedFont>
      <p:font typeface="Sniglet"/>
      <p:regular r:id="rId62"/>
    </p:embeddedFont>
    <p:embeddedFont>
      <p:font typeface="Walter Turncoat"/>
      <p:regular r:id="rId63"/>
    </p:embeddedFont>
    <p:embeddedFont>
      <p:font typeface="Montserra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92C639A-3670-43AB-B747-516540804CF3}">
  <a:tblStyle styleId="{492C639A-3670-43AB-B747-516540804C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Sniglet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Montserrat-regular.fntdata"/><Relationship Id="rId63" Type="http://schemas.openxmlformats.org/officeDocument/2006/relationships/font" Target="fonts/WalterTurncoat-regular.fntdata"/><Relationship Id="rId22" Type="http://schemas.openxmlformats.org/officeDocument/2006/relationships/slide" Target="slides/slide15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a8e58c6eb_4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8a8e58c6eb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1720bb44_5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8a1720bb44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1720bb44_5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8a1720bb44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1720bb44_5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8a1720bb44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1720bb44_5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8a1720bb44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a1720bb44_5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8a1720bb44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a1720bb44_5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8a1720bb44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1720bb44_5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8a1720bb44_5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a1720bb44_5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8a1720bb44_5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a1720bb44_5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8a1720bb44_5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1720bb44_5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8a1720bb44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a8e58c6eb_4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8a8e58c6eb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a1720bb44_5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8a1720bb44_5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a8e58c6e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8a8e58c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a8e58c6e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8a8e58c6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aa72a426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aa72a426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202ec41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202ec4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202ec41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202ec41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202ec41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202ec41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aa72a426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aa72a426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aa72a4260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8aa72a42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a8e58c6eb_4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8a8e58c6eb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8e58c6eb_4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8a8e58c6eb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a8e58c6eb_4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8a8e58c6eb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a8e58c6eb_4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8a8e58c6eb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a8e58c6eb_4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8a8e58c6eb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a8e58c6eb_4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8a8e58c6eb_4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a8e58c6eb_4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8a8e58c6eb_4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a8e58c6eb_4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8a8e58c6eb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a8e58c6eb_4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8a8e58c6eb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a8e58c6eb_4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8a8e58c6eb_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a8e58c6eb_4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8a8e58c6eb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a8e58c6eb_4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8a8e58c6eb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8e58c6eb_8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8a8e58c6eb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a8e58c6eb_4_2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8a8e58c6eb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a8e58c6eb_4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8a8e58c6eb_4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a8e58c6eb_4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8a8e58c6eb_4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a8e58c6eb_4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8a8e58c6eb_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8a8e58c6eb_4_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8a8e58c6eb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a8e58c6eb_4_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8a8e58c6eb_4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a8e58c6eb_4_4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8a8e58c6eb_4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a8e58c6eb_4_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8a8e58c6eb_4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a8e58c6eb_4_4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8a8e58c6eb_4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a8e58c6eb_4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8a8e58c6eb_4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8e58c6eb_8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8a8e58c6eb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a8e58c6eb_4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8a8e58c6eb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a8e58c6eb_4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8a8e58c6eb_4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a8e58c6eb_4_6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8a8e58c6eb_4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a8e58c6eb_4_5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8a8e58c6eb_4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a8e58c6eb_4_5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8a8e58c6eb_4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a8e58c6eb_8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8a8e58c6eb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a72a4260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8aa72a42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1720bb44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8a1720bb4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a1720bb44_5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8a1720bb44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8" name="Google Shape;78;p18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b="0" i="0" sz="96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4128150" y="550650"/>
            <a:ext cx="887711" cy="84916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" name="Google Shape;89;p20"/>
          <p:cNvSpPr txBox="1"/>
          <p:nvPr>
            <p:ph idx="3" type="body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4798600" y="4832975"/>
            <a:ext cx="4264500" cy="310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- NOT FOR USE AND/OR DISTRIBUTION TO THE GENERAL PUBLIC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8201196" y="-12007"/>
            <a:ext cx="942899" cy="983683"/>
            <a:chOff x="898852" y="649900"/>
            <a:chExt cx="1052813" cy="1070850"/>
          </a:xfrm>
        </p:grpSpPr>
        <p:sp>
          <p:nvSpPr>
            <p:cNvPr id="56" name="Google Shape;56;p13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.jp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0" Type="http://schemas.openxmlformats.org/officeDocument/2006/relationships/image" Target="../media/image11.jp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2.jpg"/><Relationship Id="rId7" Type="http://schemas.openxmlformats.org/officeDocument/2006/relationships/image" Target="../media/image6.jpg"/><Relationship Id="rId8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.jp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jpg"/><Relationship Id="rId8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Matrix_(mathematics)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fontsquirrel.com/fonts/walter-turncoat" TargetMode="External"/><Relationship Id="rId4" Type="http://schemas.openxmlformats.org/officeDocument/2006/relationships/hyperlink" Target="https://www.fontsquirrel.com/fonts/sniglet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twitter.com/googledocs/status/73008724015664332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11.jpg"/><Relationship Id="rId9" Type="http://schemas.openxmlformats.org/officeDocument/2006/relationships/image" Target="../media/image9.jp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2.jpg"/><Relationship Id="rId8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r</a:t>
            </a:r>
            <a:r>
              <a:rPr lang="en"/>
              <a:t>ecommendation</a:t>
            </a:r>
            <a:r>
              <a:rPr lang="en"/>
              <a:t> en</a:t>
            </a:r>
            <a:r>
              <a:rPr lang="en"/>
              <a:t>gine</a:t>
            </a:r>
            <a:endParaRPr/>
          </a:p>
        </p:txBody>
      </p:sp>
      <p:grpSp>
        <p:nvGrpSpPr>
          <p:cNvPr id="102" name="Google Shape;102;p23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103" name="Google Shape;103;p23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3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3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106" name="Google Shape;106;p23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3"/>
          <p:cNvSpPr/>
          <p:nvPr/>
        </p:nvSpPr>
        <p:spPr>
          <a:xfrm>
            <a:off x="2497627" y="2497075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6059300" y="2600050"/>
            <a:ext cx="2058017" cy="101596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4045614" y="719848"/>
            <a:ext cx="1052762" cy="92244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60" name="Google Shape;260;p32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71" name="Google Shape;271;p33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6" y="1599811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5215" y="1565196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340075" y="1854378"/>
            <a:ext cx="6077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85" name="Google Shape;285;p34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296" name="Google Shape;296;p35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692727" y="1183968"/>
            <a:ext cx="20449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M1           =            M4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97" y="1730576"/>
            <a:ext cx="1567139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3789" y="1491745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7404" y="3507775"/>
            <a:ext cx="2008122" cy="100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311" name="Google Shape;311;p36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322" name="Google Shape;322;p37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31" name="Google Shape;331;p37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4942621" y="483488"/>
            <a:ext cx="3557847" cy="4401192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43" name="Google Shape;343;p38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1561" y="781852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8321" y="893642"/>
            <a:ext cx="1664649" cy="93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7657" y="724854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5684079" y="1944908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7501892" y="252217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3750774" y="2499319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153957" y="4418646"/>
            <a:ext cx="13997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Science Fiction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3668970" y="4391784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3151425" y="494811"/>
            <a:ext cx="1660212" cy="438986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20784" y="2845920"/>
            <a:ext cx="1521494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6184" y="2282351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/>
          <p:nvPr/>
        </p:nvSpPr>
        <p:spPr>
          <a:xfrm>
            <a:off x="5489477" y="408441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3750774" y="3863596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363" name="Google Shape;363;p39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67" name="Google Shape;36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72" name="Google Shape;372;p39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224615" y="3003521"/>
            <a:ext cx="5993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Si-Fi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1274203" y="2984766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2241050" y="2788077"/>
            <a:ext cx="72167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Si-Fi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382" name="Google Shape;382;p40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83" name="Google Shape;383;p4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br>
              <a:rPr lang="en"/>
            </a:br>
            <a:r>
              <a:rPr lang="en"/>
              <a:t>on rows and columns</a:t>
            </a:r>
            <a:endParaRPr/>
          </a:p>
        </p:txBody>
      </p:sp>
      <p:graphicFrame>
        <p:nvGraphicFramePr>
          <p:cNvPr id="393" name="Google Shape;393;p41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4" name="Google Shape;394;p4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97" name="Google Shape;39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/>
          <p:nvPr/>
        </p:nvSpPr>
        <p:spPr>
          <a:xfrm>
            <a:off x="431773" y="1908361"/>
            <a:ext cx="4187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M5</a:t>
            </a: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1877924" y="1911619"/>
            <a:ext cx="4203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M2</a:t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2269738" y="1909989"/>
            <a:ext cx="421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M3</a:t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605502" y="1911613"/>
            <a:ext cx="240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=    Average(           ,          )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0377" y="2294595"/>
            <a:ext cx="917855" cy="5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3867" y="2265841"/>
            <a:ext cx="650427" cy="97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310" y="2233096"/>
            <a:ext cx="770833" cy="115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643225" y="31302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lt1"/>
                </a:solidFill>
              </a:rPr>
              <a:t>Recommendation engine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lt1"/>
                </a:solidFill>
              </a:rPr>
              <a:t>What?    Why?    How?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7" name="Google Shape;117;p24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Prediction</a:t>
            </a:r>
            <a:endParaRPr/>
          </a:p>
        </p:txBody>
      </p:sp>
      <p:graphicFrame>
        <p:nvGraphicFramePr>
          <p:cNvPr id="411" name="Google Shape;411;p42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00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12" name="Google Shape;412;p4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874" y="1250619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1019231" y="1268225"/>
            <a:ext cx="219784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Pepper hasn’t watch Movie 5.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What’s his rating on M5?</a:t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816" y="2873738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9815" y="2839123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 txBox="1"/>
          <p:nvPr/>
        </p:nvSpPr>
        <p:spPr>
          <a:xfrm>
            <a:off x="1274675" y="3128305"/>
            <a:ext cx="6077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447" y="4040583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/>
          <p:nvPr/>
        </p:nvSpPr>
        <p:spPr>
          <a:xfrm>
            <a:off x="2008232" y="4040583"/>
            <a:ext cx="4187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2315877" y="4463035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1825736" y="4419760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1427278" y="837307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M5 =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871690" y="2517913"/>
            <a:ext cx="13458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2.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Q5</a:t>
            </a:r>
            <a:endParaRPr/>
          </a:p>
        </p:txBody>
      </p:sp>
      <p:sp>
        <p:nvSpPr>
          <p:cNvPr id="433" name="Google Shape;433;p43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What is matrix factorization?</a:t>
            </a:r>
            <a:endParaRPr/>
          </a:p>
        </p:txBody>
      </p:sp>
      <p:sp>
        <p:nvSpPr>
          <p:cNvPr id="434" name="Google Shape;434;p43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-6025" y="81392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What is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Matrix Factorization</a:t>
            </a: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457175" y="154407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</a:t>
            </a:r>
            <a:r>
              <a:rPr lang="en"/>
              <a:t> class of collaborative filtering algorithms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 kind of Latent factor model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D</a:t>
            </a:r>
            <a:r>
              <a:rPr lang="en"/>
              <a:t>ecomposing the user-item interaction </a:t>
            </a:r>
            <a:r>
              <a:rPr lang="en">
                <a:uFill>
                  <a:noFill/>
                </a:uFill>
                <a:hlinkClick r:id="rId3"/>
              </a:rPr>
              <a:t>matrix</a:t>
            </a:r>
            <a:r>
              <a:rPr lang="en"/>
              <a:t> into the product of two lower dimensionality rectangular matrices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4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446" name="Google Shape;446;p44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0" name="Google Shape;450;p4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1" name="Google Shape;451;p4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2" name="Google Shape;452;p4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453" name="Google Shape;4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506" y="3549974"/>
            <a:ext cx="1507225" cy="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>
            <p:ph type="title"/>
          </p:nvPr>
        </p:nvSpPr>
        <p:spPr>
          <a:xfrm>
            <a:off x="-6000" y="839600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459" name="Google Shape;459;p45"/>
          <p:cNvSpPr txBox="1"/>
          <p:nvPr>
            <p:ph idx="1" type="body"/>
          </p:nvPr>
        </p:nvSpPr>
        <p:spPr>
          <a:xfrm>
            <a:off x="277475" y="1380725"/>
            <a:ext cx="82296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Superior to classic nearest-neighbor techniques:  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/>
              <a:t>allowing the incorporation of additional information such as implicit feedback, temporal effects, and confidence levels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Solving the problems:</a:t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✘"/>
            </a:pPr>
            <a:r>
              <a:rPr lang="en" sz="1500">
                <a:solidFill>
                  <a:schemeClr val="lt1"/>
                </a:solidFill>
              </a:rPr>
              <a:t>The amount of information does not increase linearly with the increase of the vector dimension because of the correlation between the items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✘"/>
            </a:pPr>
            <a:r>
              <a:rPr lang="en" sz="1500">
                <a:solidFill>
                  <a:schemeClr val="lt1"/>
                </a:solidFill>
              </a:rPr>
              <a:t>The matrix elements are sparse.(so the calculation result is unstable, resulting a large difference when change the vector dimensions.)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465" name="Google Shape;465;p46"/>
          <p:cNvSpPr txBox="1"/>
          <p:nvPr>
            <p:ph idx="1" type="body"/>
          </p:nvPr>
        </p:nvSpPr>
        <p:spPr>
          <a:xfrm>
            <a:off x="457175" y="154407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Matrix Factorization is a simple embedding model. Given the feedback matrix A</a:t>
            </a:r>
            <a:r>
              <a:rPr lang="en"/>
              <a:t> </a:t>
            </a:r>
            <a:r>
              <a:rPr lang="en"/>
              <a:t>∈Rm×n, where m is the number of users (or queries) and n is the number of items, the model learns: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 user embedding matrix U∈Rm×d, where row i is the embedding for user i.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An item embedding matrix V∈Rn×d, where row j is the embedding for item j.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5" y="1743050"/>
            <a:ext cx="5726026" cy="1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>
            <p:ph idx="1" type="body"/>
          </p:nvPr>
        </p:nvSpPr>
        <p:spPr>
          <a:xfrm>
            <a:off x="385750" y="372802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embeddings are learned such that the product UVT is a good approximation of the feedback matrix A. Observe that the (i,j) entry of U.VT is simply the dot product ⟨Ui,Vj⟩ of the embeddings of user i and item j, which you want to be close to Ai,j.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627" y="1575638"/>
            <a:ext cx="5365101" cy="19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450" y="3855869"/>
            <a:ext cx="3041425" cy="5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"/>
          <p:cNvSpPr txBox="1"/>
          <p:nvPr>
            <p:ph idx="1" type="body"/>
          </p:nvPr>
        </p:nvSpPr>
        <p:spPr>
          <a:xfrm>
            <a:off x="457175" y="225132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SVD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NMF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Loss function can be minimized by SGD, 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" y="1511101"/>
            <a:ext cx="2267040" cy="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426" y="1511103"/>
            <a:ext cx="5022800" cy="5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Other Matrix Factorization Models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3" name="Google Shape;493;p50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0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6" name="Google Shape;496;p5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497" name="Google Shape;497;p50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0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1" name="Google Shape;501;p5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2" name="Google Shape;502;p5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3" name="Google Shape;503;p5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504" name="Google Shape;504;p50"/>
          <p:cNvSpPr txBox="1"/>
          <p:nvPr/>
        </p:nvSpPr>
        <p:spPr>
          <a:xfrm>
            <a:off x="461150" y="1258650"/>
            <a:ext cx="51189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SVD++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Asymmetric SVD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Hybrid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Matrix Factorization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Deep-Learning Matrix Factorization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0" name="Google Shape;510;p5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1" name="Google Shape;511;p5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12" name="Google Shape;512;p51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6" name="Google Shape;516;p5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7" name="Google Shape;517;p5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8" name="Google Shape;518;p5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What is recommendation engine?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457200" y="1700319"/>
            <a:ext cx="82296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Filters the data using different algorithms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Captures the past behavior of a customer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Recommends the most relevant items to users that likely to buy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2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29" name="Google Shape;129;p25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4" name="Google Shape;134;p2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136" name="Google Shape;136;p25"/>
          <p:cNvSpPr txBox="1"/>
          <p:nvPr>
            <p:ph type="title"/>
          </p:nvPr>
        </p:nvSpPr>
        <p:spPr>
          <a:xfrm>
            <a:off x="-193550" y="31016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1st visit?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21275" y="3588775"/>
            <a:ext cx="82296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Recommend best selling products  </a:t>
            </a:r>
            <a:endParaRPr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Recommend products which could bring maximum profit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idx="4294967295" type="ctrTitle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Big concept</a:t>
            </a:r>
            <a:endParaRPr b="0" i="0" sz="60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24" name="Google Shape;524;p52"/>
          <p:cNvSpPr txBox="1"/>
          <p:nvPr>
            <p:ph idx="4294967295" type="subTitle"/>
          </p:nvPr>
        </p:nvSpPr>
        <p:spPr>
          <a:xfrm>
            <a:off x="2004000" y="3487750"/>
            <a:ext cx="5136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Bring the attention of your audience over a key concept using icons or illustrations</a:t>
            </a:r>
            <a:endParaRPr b="0" i="0" sz="20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525" name="Google Shape;525;p52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526" name="Google Shape;526;p52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52"/>
          <p:cNvGrpSpPr/>
          <p:nvPr/>
        </p:nvGrpSpPr>
        <p:grpSpPr>
          <a:xfrm flipH="1" rot="4843953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529" name="Google Shape;529;p52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52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532" name="Google Shape;532;p52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52"/>
          <p:cNvSpPr/>
          <p:nvPr/>
        </p:nvSpPr>
        <p:spPr>
          <a:xfrm>
            <a:off x="3497304" y="1252883"/>
            <a:ext cx="2149392" cy="1212066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6" name="Google Shape;536;p5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37" name="Google Shape;537;p52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1" name="Google Shape;541;p5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2" name="Google Shape;542;p5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3" name="Google Shape;543;p5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/>
          <p:nvPr>
            <p:ph idx="1" type="body"/>
          </p:nvPr>
        </p:nvSpPr>
        <p:spPr>
          <a:xfrm>
            <a:off x="457200" y="2169650"/>
            <a:ext cx="39945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White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49" name="Google Shape;549;p5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550" name="Google Shape;550;p53"/>
          <p:cNvSpPr txBox="1"/>
          <p:nvPr>
            <p:ph idx="2" type="body"/>
          </p:nvPr>
        </p:nvSpPr>
        <p:spPr>
          <a:xfrm>
            <a:off x="4692275" y="2169650"/>
            <a:ext cx="39945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Black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4373895" y="50674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4" name="Google Shape;554;p5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55" name="Google Shape;555;p53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59" name="Google Shape;559;p5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60" name="Google Shape;560;p5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61" name="Google Shape;561;p5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567" name="Google Shape;567;p54"/>
          <p:cNvSpPr txBox="1"/>
          <p:nvPr>
            <p:ph idx="1" type="body"/>
          </p:nvPr>
        </p:nvSpPr>
        <p:spPr>
          <a:xfrm>
            <a:off x="457200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68" name="Google Shape;568;p54"/>
          <p:cNvSpPr txBox="1"/>
          <p:nvPr>
            <p:ph idx="2" type="body"/>
          </p:nvPr>
        </p:nvSpPr>
        <p:spPr>
          <a:xfrm>
            <a:off x="3223963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69" name="Google Shape;569;p54"/>
          <p:cNvSpPr txBox="1"/>
          <p:nvPr>
            <p:ph idx="3" type="body"/>
          </p:nvPr>
        </p:nvSpPr>
        <p:spPr>
          <a:xfrm>
            <a:off x="5990726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4"/>
          <p:cNvSpPr/>
          <p:nvPr/>
        </p:nvSpPr>
        <p:spPr>
          <a:xfrm>
            <a:off x="4344921" y="482552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3" name="Google Shape;573;p5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74" name="Google Shape;574;p54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4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78" name="Google Shape;578;p5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79" name="Google Shape;579;p5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80" name="Google Shape;580;p5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86" name="Google Shape;586;p55"/>
          <p:cNvSpPr txBox="1"/>
          <p:nvPr>
            <p:ph idx="1" type="body"/>
          </p:nvPr>
        </p:nvSpPr>
        <p:spPr>
          <a:xfrm>
            <a:off x="3929475" y="2160150"/>
            <a:ext cx="4200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587" name="Google Shape;58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25" y="1856006"/>
            <a:ext cx="2765701" cy="27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5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4342533" y="51286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5"/>
          <p:cNvSpPr/>
          <p:nvPr/>
        </p:nvSpPr>
        <p:spPr>
          <a:xfrm>
            <a:off x="777300" y="1753075"/>
            <a:ext cx="2861797" cy="300861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2" name="Google Shape;592;p5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93" name="Google Shape;593;p55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7" name="Google Shape;597;p5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8" name="Google Shape;598;p5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9" name="Google Shape;599;p5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/>
          <p:nvPr>
            <p:ph type="title"/>
          </p:nvPr>
        </p:nvSpPr>
        <p:spPr>
          <a:xfrm>
            <a:off x="3384650" y="1440650"/>
            <a:ext cx="2406600" cy="2215800"/>
          </a:xfrm>
          <a:prstGeom prst="rect">
            <a:avLst/>
          </a:prstGeom>
          <a:solidFill>
            <a:srgbClr val="00000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/>
              <a:t>Want big impact?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en" sz="3000"/>
              <a:t>Use big image.</a:t>
            </a:r>
            <a:endParaRPr sz="3000"/>
          </a:p>
        </p:txBody>
      </p:sp>
      <p:sp>
        <p:nvSpPr>
          <p:cNvPr id="605" name="Google Shape;605;p56"/>
          <p:cNvSpPr/>
          <p:nvPr/>
        </p:nvSpPr>
        <p:spPr>
          <a:xfrm>
            <a:off x="3323875" y="1377828"/>
            <a:ext cx="2496250" cy="2387844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7" name="Google Shape;607;p5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08" name="Google Shape;608;p56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2" name="Google Shape;612;p5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3" name="Google Shape;613;p5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4" name="Google Shape;614;p5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/>
          <p:nvPr>
            <p:ph idx="4294967295" type="ctrTitle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hello!</a:t>
            </a:r>
            <a:endParaRPr b="0" i="0" sz="48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20" name="Google Shape;620;p57"/>
          <p:cNvSpPr txBox="1"/>
          <p:nvPr>
            <p:ph idx="4294967295" type="subTitle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 am Jayden Smith</a:t>
            </a:r>
            <a:endParaRPr b="0" i="0" sz="36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 am here because I love to give presentations. </a:t>
            </a:r>
            <a:endParaRPr b="0" i="0" sz="2000" u="none" cap="none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You can find me at @username</a:t>
            </a:r>
            <a:endParaRPr b="0" i="0" sz="36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3799402" y="2051575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7"/>
          <p:cNvSpPr/>
          <p:nvPr/>
        </p:nvSpPr>
        <p:spPr>
          <a:xfrm>
            <a:off x="4249880" y="630379"/>
            <a:ext cx="602256" cy="637792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5338850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1694600" y="1835825"/>
            <a:ext cx="2138977" cy="205027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3513800" y="1782975"/>
            <a:ext cx="2138892" cy="2158411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5335863" y="1835825"/>
            <a:ext cx="2138977" cy="205027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8" name="Google Shape;638;p5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39" name="Google Shape;639;p58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8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3" name="Google Shape;643;p5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5" name="Google Shape;645;p5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51" name="Google Shape;651;p59"/>
          <p:cNvGraphicFramePr/>
          <p:nvPr/>
        </p:nvGraphicFramePr>
        <p:xfrm>
          <a:off x="1078350" y="1640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746825"/>
                <a:gridCol w="1746825"/>
                <a:gridCol w="1746825"/>
                <a:gridCol w="1746825"/>
              </a:tblGrid>
              <a:tr h="75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52" name="Google Shape;652;p59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4337475" y="537593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5" name="Google Shape;655;p5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56" name="Google Shape;656;p59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9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0" name="Google Shape;660;p5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1" name="Google Shape;661;p5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2" name="Google Shape;662;p5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/>
          <p:nvPr/>
        </p:nvSpPr>
        <p:spPr>
          <a:xfrm>
            <a:off x="845820" y="1437749"/>
            <a:ext cx="7452360" cy="355014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669" name="Google Shape;669;p60"/>
          <p:cNvSpPr/>
          <p:nvPr/>
        </p:nvSpPr>
        <p:spPr>
          <a:xfrm>
            <a:off x="2001250" y="2393675"/>
            <a:ext cx="6891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0000">
              <a:alpha val="32549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  <a:endParaRPr b="0" i="0" sz="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0"/>
          <p:cNvSpPr/>
          <p:nvPr/>
        </p:nvSpPr>
        <p:spPr>
          <a:xfrm>
            <a:off x="4328692" y="5006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1440650" y="2487900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0"/>
          <p:cNvSpPr/>
          <p:nvPr/>
        </p:nvSpPr>
        <p:spPr>
          <a:xfrm>
            <a:off x="2923775" y="3953675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0"/>
          <p:cNvSpPr/>
          <p:nvPr/>
        </p:nvSpPr>
        <p:spPr>
          <a:xfrm>
            <a:off x="4545750" y="4163925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0"/>
          <p:cNvSpPr/>
          <p:nvPr/>
        </p:nvSpPr>
        <p:spPr>
          <a:xfrm>
            <a:off x="3905500" y="2360750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0"/>
          <p:cNvSpPr/>
          <p:nvPr/>
        </p:nvSpPr>
        <p:spPr>
          <a:xfrm>
            <a:off x="6453175" y="2767725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7201500" y="4291325"/>
            <a:ext cx="167700" cy="1677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9" name="Google Shape;679;p6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80" name="Google Shape;680;p60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0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4" name="Google Shape;684;p6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5" name="Google Shape;685;p6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6" name="Google Shape;686;p6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9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89,526,124</a:t>
            </a:r>
            <a:endParaRPr b="0" i="0" sz="96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92" name="Google Shape;692;p61"/>
          <p:cNvSpPr txBox="1"/>
          <p:nvPr>
            <p:ph idx="4294967295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Whoa! That’s a big number, aren’t you proud?</a:t>
            </a:r>
            <a:endParaRPr b="0" i="0" sz="20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93" name="Google Shape;693;p61"/>
          <p:cNvSpPr/>
          <p:nvPr/>
        </p:nvSpPr>
        <p:spPr>
          <a:xfrm rot="231374">
            <a:off x="2662148" y="2994784"/>
            <a:ext cx="3491296" cy="326027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61"/>
          <p:cNvGrpSpPr/>
          <p:nvPr/>
        </p:nvGrpSpPr>
        <p:grpSpPr>
          <a:xfrm rot="-8273672">
            <a:off x="7095801" y="1108847"/>
            <a:ext cx="1166676" cy="1032863"/>
            <a:chOff x="1113100" y="2199475"/>
            <a:chExt cx="801900" cy="709925"/>
          </a:xfrm>
        </p:grpSpPr>
        <p:sp>
          <p:nvSpPr>
            <p:cNvPr id="695" name="Google Shape;695;p61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61"/>
          <p:cNvGrpSpPr/>
          <p:nvPr/>
        </p:nvGrpSpPr>
        <p:grpSpPr>
          <a:xfrm rot="2272541">
            <a:off x="1155376" y="1159396"/>
            <a:ext cx="1115297" cy="322611"/>
            <a:chOff x="271125" y="812725"/>
            <a:chExt cx="766525" cy="221725"/>
          </a:xfrm>
        </p:grpSpPr>
        <p:sp>
          <p:nvSpPr>
            <p:cNvPr id="698" name="Google Shape;698;p61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6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6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02" name="Google Shape;702;p61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6" name="Google Shape;706;p6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7" name="Google Shape;707;p6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8" name="Google Shape;708;p6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Why</a:t>
            </a: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recommendation engine?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57175" y="1825375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create a positive impact on the user experience </a:t>
            </a:r>
            <a:endParaRPr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Lead to frequent visits</a:t>
            </a:r>
            <a:endParaRPr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Improve the quality and effectiveness of marketing campaign</a:t>
            </a:r>
            <a:endParaRPr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Increase the sales and profit rate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2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48" name="Google Shape;148;p26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3" name="Google Shape;153;p2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2"/>
          <p:cNvSpPr txBox="1"/>
          <p:nvPr>
            <p:ph idx="4294967295" type="ctrTitle"/>
          </p:nvPr>
        </p:nvSpPr>
        <p:spPr>
          <a:xfrm>
            <a:off x="685800" y="3432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89,526,124$</a:t>
            </a:r>
            <a:endParaRPr b="0" i="0" sz="72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4" name="Google Shape;714;p62"/>
          <p:cNvSpPr txBox="1"/>
          <p:nvPr>
            <p:ph idx="4294967295" type="subTitle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That’s a lot of money</a:t>
            </a:r>
            <a:endParaRPr b="0" i="0" sz="2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5" name="Google Shape;715;p62"/>
          <p:cNvSpPr txBox="1"/>
          <p:nvPr>
            <p:ph idx="4294967295" type="ctrTitle"/>
          </p:nvPr>
        </p:nvSpPr>
        <p:spPr>
          <a:xfrm>
            <a:off x="685800" y="34293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100%</a:t>
            </a:r>
            <a:endParaRPr b="0" i="0" sz="72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6" name="Google Shape;716;p62"/>
          <p:cNvSpPr txBox="1"/>
          <p:nvPr>
            <p:ph idx="4294967295" type="subTitle"/>
          </p:nvPr>
        </p:nvSpPr>
        <p:spPr>
          <a:xfrm>
            <a:off x="685800" y="42688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Total success!</a:t>
            </a:r>
            <a:endParaRPr b="0" i="0" sz="2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7" name="Google Shape;717;p62"/>
          <p:cNvSpPr txBox="1"/>
          <p:nvPr>
            <p:ph idx="4294967295" type="ctrTitle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185,244</a:t>
            </a:r>
            <a:r>
              <a:rPr b="0" i="0" lang="en" sz="48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users</a:t>
            </a:r>
            <a:endParaRPr b="0" i="0" sz="48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8" name="Google Shape;718;p62"/>
          <p:cNvSpPr txBox="1"/>
          <p:nvPr>
            <p:ph idx="4294967295" type="subTitle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a lot of users</a:t>
            </a:r>
            <a:endParaRPr b="0" i="0" sz="2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9" name="Google Shape;719;p62"/>
          <p:cNvSpPr/>
          <p:nvPr/>
        </p:nvSpPr>
        <p:spPr>
          <a:xfrm>
            <a:off x="6440300" y="462470"/>
            <a:ext cx="1029158" cy="1050687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5569828" y="2905850"/>
            <a:ext cx="166812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2"/>
          <p:cNvSpPr/>
          <p:nvPr/>
        </p:nvSpPr>
        <p:spPr>
          <a:xfrm>
            <a:off x="4984000" y="3683825"/>
            <a:ext cx="807529" cy="77246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3" name="Google Shape;723;p6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24" name="Google Shape;724;p62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28" name="Google Shape;728;p6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29" name="Google Shape;729;p6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30" name="Google Shape;730;p6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736" name="Google Shape;736;p63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3"/>
          <p:cNvSpPr/>
          <p:nvPr/>
        </p:nvSpPr>
        <p:spPr>
          <a:xfrm>
            <a:off x="4274710" y="485776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3"/>
          <p:cNvSpPr/>
          <p:nvPr/>
        </p:nvSpPr>
        <p:spPr>
          <a:xfrm>
            <a:off x="979088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9" name="Google Shape;739;p63"/>
          <p:cNvSpPr/>
          <p:nvPr/>
        </p:nvSpPr>
        <p:spPr>
          <a:xfrm>
            <a:off x="3730200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0" name="Google Shape;740;p63"/>
          <p:cNvSpPr/>
          <p:nvPr/>
        </p:nvSpPr>
        <p:spPr>
          <a:xfrm>
            <a:off x="6481313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41" name="Google Shape;741;p63"/>
          <p:cNvGrpSpPr/>
          <p:nvPr/>
        </p:nvGrpSpPr>
        <p:grpSpPr>
          <a:xfrm>
            <a:off x="2189978" y="2764475"/>
            <a:ext cx="1792245" cy="232966"/>
            <a:chOff x="2266178" y="2764475"/>
            <a:chExt cx="1792245" cy="232966"/>
          </a:xfrm>
        </p:grpSpPr>
        <p:sp>
          <p:nvSpPr>
            <p:cNvPr id="742" name="Google Shape;742;p63"/>
            <p:cNvSpPr/>
            <p:nvPr/>
          </p:nvSpPr>
          <p:spPr>
            <a:xfrm>
              <a:off x="2266178" y="2855800"/>
              <a:ext cx="1683567" cy="102978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3870041" y="2764475"/>
              <a:ext cx="188382" cy="232966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63"/>
          <p:cNvGrpSpPr/>
          <p:nvPr/>
        </p:nvGrpSpPr>
        <p:grpSpPr>
          <a:xfrm>
            <a:off x="5165803" y="2790812"/>
            <a:ext cx="1792245" cy="232966"/>
            <a:chOff x="2266178" y="2764475"/>
            <a:chExt cx="1792245" cy="232966"/>
          </a:xfrm>
        </p:grpSpPr>
        <p:sp>
          <p:nvSpPr>
            <p:cNvPr id="745" name="Google Shape;745;p63"/>
            <p:cNvSpPr/>
            <p:nvPr/>
          </p:nvSpPr>
          <p:spPr>
            <a:xfrm>
              <a:off x="2266178" y="2855800"/>
              <a:ext cx="1683567" cy="102978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3870041" y="2764475"/>
              <a:ext cx="188382" cy="232966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Google Shape;747;p6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8" name="Google Shape;748;p6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49" name="Google Shape;749;p63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3" name="Google Shape;753;p6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4" name="Google Shape;754;p6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5" name="Google Shape;755;p6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61" name="Google Shape;761;p64"/>
          <p:cNvSpPr txBox="1"/>
          <p:nvPr>
            <p:ph idx="1" type="body"/>
          </p:nvPr>
        </p:nvSpPr>
        <p:spPr>
          <a:xfrm>
            <a:off x="457200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62" name="Google Shape;762;p64"/>
          <p:cNvSpPr txBox="1"/>
          <p:nvPr>
            <p:ph idx="2" type="body"/>
          </p:nvPr>
        </p:nvSpPr>
        <p:spPr>
          <a:xfrm>
            <a:off x="3223964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63" name="Google Shape;763;p64"/>
          <p:cNvSpPr txBox="1"/>
          <p:nvPr>
            <p:ph idx="3" type="body"/>
          </p:nvPr>
        </p:nvSpPr>
        <p:spPr>
          <a:xfrm>
            <a:off x="5990727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64" name="Google Shape;764;p64"/>
          <p:cNvSpPr txBox="1"/>
          <p:nvPr>
            <p:ph idx="1" type="body"/>
          </p:nvPr>
        </p:nvSpPr>
        <p:spPr>
          <a:xfrm>
            <a:off x="457200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65" name="Google Shape;765;p64"/>
          <p:cNvSpPr txBox="1"/>
          <p:nvPr>
            <p:ph idx="2" type="body"/>
          </p:nvPr>
        </p:nvSpPr>
        <p:spPr>
          <a:xfrm>
            <a:off x="3223964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66" name="Google Shape;766;p64"/>
          <p:cNvSpPr txBox="1"/>
          <p:nvPr>
            <p:ph idx="3" type="body"/>
          </p:nvPr>
        </p:nvSpPr>
        <p:spPr>
          <a:xfrm>
            <a:off x="5990727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67" name="Google Shape;767;p64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4"/>
          <p:cNvSpPr/>
          <p:nvPr/>
        </p:nvSpPr>
        <p:spPr>
          <a:xfrm>
            <a:off x="4351934" y="510216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0" name="Google Shape;770;p6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71" name="Google Shape;771;p64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4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5" name="Google Shape;775;p6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6" name="Google Shape;776;p6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7" name="Google Shape;777;p6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</a:rPr>
              <a:t>You can copy&amp;paste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83" name="Google Shape;78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0387" y="509025"/>
            <a:ext cx="4503225" cy="37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5" name="Google Shape;785;p6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86" name="Google Shape;786;p65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0" name="Google Shape;790;p6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1" name="Google Shape;791;p6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2" name="Google Shape;792;p6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6"/>
          <p:cNvSpPr/>
          <p:nvPr/>
        </p:nvSpPr>
        <p:spPr>
          <a:xfrm>
            <a:off x="1232835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6"/>
          <p:cNvSpPr txBox="1"/>
          <p:nvPr>
            <p:ph idx="4294967295" type="body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Android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99" name="Google Shape;799;p66"/>
          <p:cNvSpPr/>
          <p:nvPr/>
        </p:nvSpPr>
        <p:spPr>
          <a:xfrm>
            <a:off x="13261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b="0" i="0" sz="1000" u="none" cap="none" strike="noStrik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00" name="Google Shape;800;p6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1" name="Google Shape;801;p6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02" name="Google Shape;802;p66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6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6" name="Google Shape;806;p6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7" name="Google Shape;807;p6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8" name="Google Shape;808;p6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7"/>
          <p:cNvSpPr/>
          <p:nvPr/>
        </p:nvSpPr>
        <p:spPr>
          <a:xfrm>
            <a:off x="1299871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7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b="0" i="0" sz="1000" u="none" cap="none" strike="noStrik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5" name="Google Shape;815;p67"/>
          <p:cNvSpPr txBox="1"/>
          <p:nvPr>
            <p:ph idx="4294967295" type="body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iPhone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16" name="Google Shape;816;p6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7" name="Google Shape;817;p67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18" name="Google Shape;818;p67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2" name="Google Shape;822;p67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3" name="Google Shape;823;p67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4" name="Google Shape;824;p67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8"/>
          <p:cNvSpPr/>
          <p:nvPr/>
        </p:nvSpPr>
        <p:spPr>
          <a:xfrm>
            <a:off x="853402" y="535613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0" name="Google Shape;830;p68"/>
          <p:cNvSpPr/>
          <p:nvPr/>
        </p:nvSpPr>
        <p:spPr>
          <a:xfrm>
            <a:off x="10521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b="0" i="0" sz="1000" u="none" cap="none" strike="noStrik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1" name="Google Shape;831;p68"/>
          <p:cNvSpPr txBox="1"/>
          <p:nvPr>
            <p:ph idx="4294967295" type="body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Tablet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32" name="Google Shape;832;p6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3" name="Google Shape;833;p6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34" name="Google Shape;834;p68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8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38" name="Google Shape;838;p6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39" name="Google Shape;839;p6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40" name="Google Shape;840;p6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/>
          <p:nvPr/>
        </p:nvSpPr>
        <p:spPr>
          <a:xfrm>
            <a:off x="598250" y="1012501"/>
            <a:ext cx="4606383" cy="358612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6" name="Google Shape;846;p69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b="0" i="0" sz="1000" u="none" cap="none" strike="noStrik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7" name="Google Shape;847;p69"/>
          <p:cNvSpPr txBox="1"/>
          <p:nvPr>
            <p:ph idx="4294967295" type="body"/>
          </p:nvPr>
        </p:nvSpPr>
        <p:spPr>
          <a:xfrm>
            <a:off x="5504175" y="2563075"/>
            <a:ext cx="28986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Desktop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48" name="Google Shape;848;p6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9" name="Google Shape;849;p6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50" name="Google Shape;850;p69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9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4" name="Google Shape;854;p6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5" name="Google Shape;855;p6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6" name="Google Shape;856;p6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0"/>
          <p:cNvSpPr txBox="1"/>
          <p:nvPr>
            <p:ph idx="4294967295" type="ctrTitle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thanks!</a:t>
            </a:r>
            <a:endParaRPr b="0" i="0" sz="48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862" name="Google Shape;862;p70"/>
          <p:cNvSpPr txBox="1"/>
          <p:nvPr>
            <p:ph idx="4294967295" type="subTitle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Any questions?</a:t>
            </a:r>
            <a:endParaRPr b="0" i="0" sz="36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You can find me at</a:t>
            </a:r>
            <a:endParaRPr b="0" i="0" sz="2000" u="none" cap="none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@username</a:t>
            </a:r>
            <a:endParaRPr b="0" i="0" sz="2000" u="none" cap="none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user@mailme</a:t>
            </a:r>
            <a:endParaRPr b="0" i="0" sz="2000" u="none" cap="none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4207274" y="603475"/>
            <a:ext cx="687464" cy="691590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0"/>
          <p:cNvSpPr/>
          <p:nvPr/>
        </p:nvSpPr>
        <p:spPr>
          <a:xfrm>
            <a:off x="3799402" y="2051575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6" name="Google Shape;866;p7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67" name="Google Shape;867;p70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0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1" name="Google Shape;871;p7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2" name="Google Shape;872;p7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3" name="Google Shape;873;p7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79" name="Google Shape;879;p71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80" name="Google Shape;880;p7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1" name="Google Shape;881;p7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82" name="Google Shape;882;p71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6" name="Google Shape;886;p7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7" name="Google Shape;887;p7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8" name="Google Shape;888;p7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How</a:t>
            </a: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does recommendation engine works?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57175" y="1825375"/>
            <a:ext cx="46866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Content based filtering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Recommends products which are similar to the ones that a user has liked in the past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Netflix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27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65" name="Google Shape;165;p27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690" y="1714350"/>
            <a:ext cx="2398135" cy="30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2"/>
          <p:cNvSpPr txBox="1"/>
          <p:nvPr>
            <p:ph type="title"/>
          </p:nvPr>
        </p:nvSpPr>
        <p:spPr>
          <a:xfrm>
            <a:off x="-6025" y="3583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894" name="Google Shape;894;p72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FFFFFF"/>
                </a:solidFill>
              </a:rPr>
              <a:t>This presentation uses the following typographies: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Titles: Walter Turncoat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Body copy: Sniglet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these pages: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https://www.fontsquirrel.com/fonts/walter-turncoat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https://www.fontsquirrel.com/fonts/sniglet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95" name="Google Shape;895;p72"/>
          <p:cNvSpPr txBox="1"/>
          <p:nvPr/>
        </p:nvSpPr>
        <p:spPr>
          <a:xfrm>
            <a:off x="316275" y="40954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C9DAF8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i="0" sz="1200" u="none" cap="none" strike="noStrik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96" name="Google Shape;896;p7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7" name="Google Shape;897;p7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98" name="Google Shape;898;p72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2" name="Google Shape;902;p7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3" name="Google Shape;903;p7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4" name="Google Shape;904;p7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73"/>
          <p:cNvGrpSpPr/>
          <p:nvPr/>
        </p:nvGrpSpPr>
        <p:grpSpPr>
          <a:xfrm>
            <a:off x="814699" y="1747824"/>
            <a:ext cx="2818834" cy="420033"/>
            <a:chOff x="242825" y="1204225"/>
            <a:chExt cx="2136775" cy="318400"/>
          </a:xfrm>
        </p:grpSpPr>
        <p:sp>
          <p:nvSpPr>
            <p:cNvPr id="910" name="Google Shape;910;p73"/>
            <p:cNvSpPr/>
            <p:nvPr/>
          </p:nvSpPr>
          <p:spPr>
            <a:xfrm>
              <a:off x="242825" y="1298550"/>
              <a:ext cx="2054250" cy="224075"/>
            </a:xfrm>
            <a:custGeom>
              <a:rect b="b" l="l" r="r" t="t"/>
              <a:pathLst>
                <a:path extrusionOk="0" h="8963" w="8217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3"/>
            <p:cNvSpPr/>
            <p:nvPr/>
          </p:nvSpPr>
          <p:spPr>
            <a:xfrm>
              <a:off x="2202700" y="1204225"/>
              <a:ext cx="176900" cy="176900"/>
            </a:xfrm>
            <a:custGeom>
              <a:rect b="b" l="l" r="r" t="t"/>
              <a:pathLst>
                <a:path extrusionOk="0" h="7076" w="7076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73"/>
          <p:cNvGrpSpPr/>
          <p:nvPr/>
        </p:nvGrpSpPr>
        <p:grpSpPr>
          <a:xfrm>
            <a:off x="1349349" y="2618784"/>
            <a:ext cx="1375200" cy="871200"/>
            <a:chOff x="238125" y="1918825"/>
            <a:chExt cx="1042450" cy="660400"/>
          </a:xfrm>
        </p:grpSpPr>
        <p:sp>
          <p:nvSpPr>
            <p:cNvPr id="913" name="Google Shape;913;p73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73"/>
          <p:cNvGrpSpPr/>
          <p:nvPr/>
        </p:nvGrpSpPr>
        <p:grpSpPr>
          <a:xfrm rot="2090725">
            <a:off x="1494143" y="3744558"/>
            <a:ext cx="1057805" cy="936479"/>
            <a:chOff x="1113100" y="2199475"/>
            <a:chExt cx="801900" cy="709925"/>
          </a:xfrm>
        </p:grpSpPr>
        <p:sp>
          <p:nvSpPr>
            <p:cNvPr id="916" name="Google Shape;916;p73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3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73"/>
          <p:cNvGrpSpPr/>
          <p:nvPr/>
        </p:nvGrpSpPr>
        <p:grpSpPr>
          <a:xfrm>
            <a:off x="1718513" y="1203749"/>
            <a:ext cx="1011200" cy="292500"/>
            <a:chOff x="271125" y="812725"/>
            <a:chExt cx="766525" cy="221725"/>
          </a:xfrm>
        </p:grpSpPr>
        <p:sp>
          <p:nvSpPr>
            <p:cNvPr id="919" name="Google Shape;919;p73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3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73"/>
          <p:cNvSpPr/>
          <p:nvPr/>
        </p:nvSpPr>
        <p:spPr>
          <a:xfrm>
            <a:off x="4207347" y="1019176"/>
            <a:ext cx="1533252" cy="1565327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3"/>
          <p:cNvSpPr/>
          <p:nvPr/>
        </p:nvSpPr>
        <p:spPr>
          <a:xfrm>
            <a:off x="6222600" y="1028798"/>
            <a:ext cx="1657266" cy="1546082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3"/>
          <p:cNvSpPr/>
          <p:nvPr/>
        </p:nvSpPr>
        <p:spPr>
          <a:xfrm>
            <a:off x="4235136" y="3262426"/>
            <a:ext cx="1477672" cy="141350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3"/>
          <p:cNvSpPr/>
          <p:nvPr/>
        </p:nvSpPr>
        <p:spPr>
          <a:xfrm>
            <a:off x="6314355" y="3121303"/>
            <a:ext cx="1629476" cy="1554628"/>
          </a:xfrm>
          <a:custGeom>
            <a:rect b="b" l="l" r="r" t="t"/>
            <a:pathLst>
              <a:path extrusionOk="0" h="68584" w="71886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3"/>
          <p:cNvSpPr txBox="1"/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926" name="Google Shape;926;p7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7" name="Google Shape;927;p7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928" name="Google Shape;928;p73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2" name="Google Shape;932;p7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3" name="Google Shape;933;p7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4" name="Google Shape;934;p7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1" name="Google Shape;941;p7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942" name="Google Shape;942;p7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943" name="Google Shape;943;p7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4" name="Google Shape;944;p7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" name="Google Shape;945;p7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946" name="Google Shape;946;p7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7" name="Google Shape;947;p7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7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949" name="Google Shape;949;p7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0" name="Google Shape;950;p7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7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952" name="Google Shape;952;p7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3" name="Google Shape;953;p7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5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shapes. 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59" name="Google Shape;959;p75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5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5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5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5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75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5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5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5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5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5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5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5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5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5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5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5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5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5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5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5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5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5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5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5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75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75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5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75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5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75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5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5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5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5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5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5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5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5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5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75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5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5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5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5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5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5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5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75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5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5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5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5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5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5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75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5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75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75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5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5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5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5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5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5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5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5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5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75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75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75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75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5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75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5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5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75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5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5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5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5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5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5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5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7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322" y="5"/>
            <a:ext cx="1052750" cy="1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6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b="0" i="0" lang="en" sz="1400" u="sng" cap="none" strike="noStrike">
                <a:solidFill>
                  <a:schemeClr val="hlink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0" name="Google Shape;1050;p76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✋👆👉👍👤👦👧👨👩👪💃🏃💑❤😂😉😋😒😭👶😸🐟🍒🍔💣📌📖🔨🎃🎈🎨🏈🏰🌏🔌🔑</a:t>
            </a:r>
            <a:r>
              <a:rPr b="0" i="0" lang="en" sz="2400" u="none" cap="none" strike="noStrike">
                <a:solidFill>
                  <a:srgbClr val="FFFFFF"/>
                </a:solidFill>
                <a:highlight>
                  <a:srgbClr val="666666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  <a:endParaRPr b="0" i="0" sz="2400" u="none" cap="none" strike="noStrike">
              <a:solidFill>
                <a:srgbClr val="FFFFFF"/>
              </a:solidFill>
              <a:highlight>
                <a:srgbClr val="666666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1" name="Google Shape;1051;p7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96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b="0" i="0" sz="96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How does recommendation engine works?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p2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82" name="Google Shape;182;p28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189" name="Google Shape;189;p28"/>
          <p:cNvSpPr txBox="1"/>
          <p:nvPr/>
        </p:nvSpPr>
        <p:spPr>
          <a:xfrm>
            <a:off x="315675" y="1714350"/>
            <a:ext cx="849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Collaborative filtering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User - User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Item - Item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Example: Amazon, Social network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050" y="2378200"/>
            <a:ext cx="3103702" cy="19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775" y="1714350"/>
            <a:ext cx="3010375" cy="2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</a:t>
            </a: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ecommendation Engine Approaches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363252" y="476438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0" name="Google Shape;200;p2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201" name="Google Shape;201;p29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208" name="Google Shape;208;p29"/>
          <p:cNvSpPr txBox="1"/>
          <p:nvPr/>
        </p:nvSpPr>
        <p:spPr>
          <a:xfrm>
            <a:off x="435500" y="1680100"/>
            <a:ext cx="511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Multi-criteria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Risk-aware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Mobile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Hybrid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10" y="1234874"/>
            <a:ext cx="948965" cy="88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955" y="3518165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2" y="212643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1701" y="231153"/>
            <a:ext cx="1785000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1887" y="2022134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7241" y="271367"/>
            <a:ext cx="1664649" cy="93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25535" y="2022134"/>
            <a:ext cx="1111558" cy="16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36111" y="2022134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177077" y="1507713"/>
            <a:ext cx="10069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Lucy</a:t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43832" y="2723844"/>
            <a:ext cx="10069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Pepper</a:t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1177077" y="536784"/>
            <a:ext cx="10069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Sally</a:t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1221550" y="3788674"/>
            <a:ext cx="10069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Linus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5999" y="2337194"/>
            <a:ext cx="553243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>
            <a:off x="6442999" y="1322633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3359770" y="381945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5351100" y="3850229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319404" y="3824194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711623" y="1324563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37" name="Google Shape;237;p31"/>
          <p:cNvGraphicFramePr/>
          <p:nvPr/>
        </p:nvGraphicFramePr>
        <p:xfrm>
          <a:off x="3200400" y="980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/>
                <a:gridCol w="875400"/>
                <a:gridCol w="952300"/>
                <a:gridCol w="952300"/>
                <a:gridCol w="952300"/>
                <a:gridCol w="952300"/>
              </a:tblGrid>
              <a:tr h="55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732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1268037" y="1467488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530314" y="1467488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1792591" y="1467488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2054868" y="1467488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2317145" y="1467488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68026" y="1424212"/>
            <a:ext cx="477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5/5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471402" y="2445371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738" y="2243772"/>
            <a:ext cx="471432" cy="9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1415730" y="2707818"/>
            <a:ext cx="441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3/5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1602379" y="2015462"/>
            <a:ext cx="3802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M1</a:t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710684" y="2445655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952052" y="2444344"/>
            <a:ext cx="235975" cy="2212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